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sldIdLst>
    <p:sldId id="256" r:id="rId2"/>
    <p:sldId id="257" r:id="rId3"/>
    <p:sldId id="260" r:id="rId4"/>
    <p:sldId id="263" r:id="rId5"/>
    <p:sldId id="273" r:id="rId6"/>
    <p:sldId id="270" r:id="rId7"/>
    <p:sldId id="274" r:id="rId8"/>
    <p:sldId id="268" r:id="rId9"/>
    <p:sldId id="269" r:id="rId10"/>
    <p:sldId id="275" r:id="rId11"/>
    <p:sldId id="267" r:id="rId12"/>
    <p:sldId id="271" r:id="rId13"/>
    <p:sldId id="272" r:id="rId14"/>
    <p:sldId id="26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00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D5CA2CB-B660-614F-B7A4-8F67BAF492B0}" type="datetimeFigureOut">
              <a:rPr lang="en-US"/>
              <a:pPr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296D33D-DEFA-514D-B303-C8BE25878154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s://www.teacherspayteachers.com/Product/Research-Paper-Complete-Unit-163762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s://www.teacherspayteachers.com/Product/Writing-Prompts-Research-Papers-and-Response-Papers-1329353" TargetMode="Externa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acherspayteachers.com/Store/Laura-Torr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176" y="857250"/>
            <a:ext cx="8817183" cy="4816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00"/>
              <a:t>MLA Formatting</a:t>
            </a:r>
          </a:p>
          <a:p>
            <a:pPr algn="ctr"/>
            <a:r>
              <a:rPr lang="en-US" sz="9200"/>
              <a:t>~</a:t>
            </a:r>
          </a:p>
          <a:p>
            <a:pPr algn="ctr"/>
            <a:r>
              <a:rPr lang="en-US" sz="8000"/>
              <a:t>In-text Citations</a:t>
            </a:r>
          </a:p>
          <a:p>
            <a:pPr algn="ctr"/>
            <a:r>
              <a:rPr lang="en-US" sz="4000"/>
              <a:t>for articles and books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382" y="6044949"/>
            <a:ext cx="81059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/>
          </a:p>
          <a:p>
            <a:pPr algn="ctr"/>
            <a:endParaRPr lang="en-US" sz="1300"/>
          </a:p>
          <a:p>
            <a:pPr algn="ctr"/>
            <a:r>
              <a:rPr lang="en-US" sz="1300"/>
              <a:t>© Laura Torres  2014                   All rights reserved.             www.lauratorres.com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/>
              <a:t>If the title is lengthy, you can use the first few words for brevity.</a:t>
            </a:r>
          </a:p>
          <a:p>
            <a:pPr algn="ctr"/>
            <a:endParaRPr lang="en-US" sz="3400">
              <a:solidFill>
                <a:srgbClr val="008000"/>
              </a:solidFill>
            </a:endParaRPr>
          </a:p>
          <a:p>
            <a:pPr algn="ctr"/>
            <a:r>
              <a:rPr lang="en-US" sz="3900">
                <a:solidFill>
                  <a:srgbClr val="008000"/>
                </a:solidFill>
              </a:rPr>
              <a:t>(</a:t>
            </a:r>
            <a:r>
              <a:rPr lang="en-US" sz="3900">
                <a:solidFill>
                  <a:srgbClr val="FF0000"/>
                </a:solidFill>
              </a:rPr>
              <a:t>“Obesity Rates”</a:t>
            </a:r>
            <a:r>
              <a:rPr lang="en-US" sz="3900">
                <a:solidFill>
                  <a:srgbClr val="008000"/>
                </a:solidFill>
              </a:rPr>
              <a:t> 22)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the source does not include a page number, leave it off. Do not assign your own page numbers.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  <a:p>
            <a:pPr algn="ctr"/>
            <a:r>
              <a:rPr lang="en-US" sz="5000">
                <a:solidFill>
                  <a:srgbClr val="FF0000"/>
                </a:solidFill>
              </a:rPr>
              <a:t>(Smith)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333136"/>
            <a:ext cx="76023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you are using more than one source from an author, use the title after the author to avoid confusion.</a:t>
            </a:r>
          </a:p>
          <a:p>
            <a:pPr algn="ctr"/>
            <a:endParaRPr lang="en-US" sz="4500">
              <a:solidFill>
                <a:srgbClr val="008000"/>
              </a:solidFill>
            </a:endParaRPr>
          </a:p>
          <a:p>
            <a:pPr algn="ctr"/>
            <a:r>
              <a:rPr lang="en-US" sz="4500">
                <a:solidFill>
                  <a:srgbClr val="FF0000"/>
                </a:solidFill>
              </a:rPr>
              <a:t>(Smith, “Obesity Rates” 22)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333136"/>
            <a:ext cx="760236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/>
              <a:t>If you mention the name of the author in the sentence, you do not need to repeat it in the citation</a:t>
            </a:r>
          </a:p>
          <a:p>
            <a:pPr algn="ctr"/>
            <a:endParaRPr lang="en-US" sz="4500">
              <a:solidFill>
                <a:srgbClr val="008000"/>
              </a:solidFill>
            </a:endParaRPr>
          </a:p>
          <a:p>
            <a:pPr algn="ctr"/>
            <a:r>
              <a:rPr lang="en-US" sz="4500">
                <a:solidFill>
                  <a:srgbClr val="008000"/>
                </a:solidFill>
              </a:rPr>
              <a:t>According to </a:t>
            </a:r>
            <a:r>
              <a:rPr lang="en-US" sz="4500">
                <a:solidFill>
                  <a:srgbClr val="FF0000"/>
                </a:solidFill>
              </a:rPr>
              <a:t>Smith, </a:t>
            </a:r>
            <a:r>
              <a:rPr lang="en-US" sz="4500">
                <a:solidFill>
                  <a:srgbClr val="008000"/>
                </a:solidFill>
              </a:rPr>
              <a:t>obesity rates are rising </a:t>
            </a:r>
            <a:r>
              <a:rPr lang="en-US" sz="4500">
                <a:solidFill>
                  <a:srgbClr val="FF0000"/>
                </a:solidFill>
              </a:rPr>
              <a:t>(22).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478519"/>
            <a:ext cx="760236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/>
              <a:t>If the citation follows a direct quote, punctuation goes outside the quotation marks after the citation.</a:t>
            </a:r>
          </a:p>
          <a:p>
            <a:pPr algn="ctr"/>
            <a:endParaRPr lang="en-US" sz="2600">
              <a:solidFill>
                <a:srgbClr val="008000"/>
              </a:solidFill>
            </a:endParaRPr>
          </a:p>
          <a:p>
            <a:pPr algn="ctr"/>
            <a:r>
              <a:rPr lang="en-US" sz="4800">
                <a:solidFill>
                  <a:srgbClr val="008000"/>
                </a:solidFill>
              </a:rPr>
              <a:t>The results were </a:t>
            </a:r>
            <a:r>
              <a:rPr lang="en-US" sz="4800">
                <a:solidFill>
                  <a:srgbClr val="FF0000"/>
                </a:solidFill>
              </a:rPr>
              <a:t>“</a:t>
            </a:r>
            <a:r>
              <a:rPr lang="en-US" sz="4800">
                <a:solidFill>
                  <a:srgbClr val="008000"/>
                </a:solidFill>
              </a:rPr>
              <a:t>highly unusual</a:t>
            </a:r>
            <a:r>
              <a:rPr lang="en-US" sz="4800">
                <a:solidFill>
                  <a:srgbClr val="FF0000"/>
                </a:solidFill>
              </a:rPr>
              <a:t>” (Smith 22).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3444" y="793693"/>
            <a:ext cx="2557110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/>
              <a:t>The End</a:t>
            </a:r>
          </a:p>
          <a:p>
            <a:pPr algn="ctr"/>
            <a:r>
              <a:rPr lang="en-US" sz="7400"/>
              <a:t>~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2896" y="2794241"/>
            <a:ext cx="79582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Thank you for purchasing this product.</a:t>
            </a:r>
          </a:p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>© Laura Torres 2014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1000"/>
              <a:t>The original purchaser of this document is granted permission to reproduce the pages in needed quantities for the purchaser's classroom only.  Minor editing is allowed; the document remains under copyright even when edited.</a:t>
            </a:r>
            <a:br>
              <a:rPr lang="en-US" sz="1000"/>
            </a:br>
            <a:r>
              <a:rPr lang="en-US" sz="1000"/>
              <a:t/>
            </a:r>
            <a:br>
              <a:rPr lang="en-US" sz="1000"/>
            </a:br>
            <a:r>
              <a:rPr lang="en-US" sz="1000"/>
              <a:t>Duplication for other classes or by other teachers or for use in wide distribution as within a school district or on the internet in any form is strictly forbidden.  </a:t>
            </a:r>
            <a:br>
              <a:rPr lang="en-US" sz="1000"/>
            </a:br>
            <a:r>
              <a:rPr lang="en-US" sz="1000"/>
              <a:t/>
            </a:r>
            <a:br>
              <a:rPr lang="en-US" sz="1000"/>
            </a:br>
            <a:r>
              <a:rPr lang="en-US" sz="1000"/>
              <a:t>Violations are subject to the penalties of the Digital Millennium Copyright Act.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2896" y="5348786"/>
            <a:ext cx="7958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Visit my store for more ideas and resources</a:t>
            </a:r>
          </a:p>
          <a:p>
            <a:pPr algn="ctr"/>
            <a:r>
              <a:rPr lang="en-US">
                <a:hlinkClick r:id="rId2"/>
              </a:rPr>
              <a:t>www.teacherspayteachers.com/Store/Laura-Torres</a:t>
            </a:r>
            <a:endParaRPr lang="en-US"/>
          </a:p>
          <a:p>
            <a:pPr algn="ctr"/>
            <a:endParaRPr lang="en-US"/>
          </a:p>
        </p:txBody>
      </p:sp>
      <p:pic>
        <p:nvPicPr>
          <p:cNvPr id="5" name="Picture 4" descr="ltea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5928" flipH="1">
            <a:off x="1699684" y="2572032"/>
            <a:ext cx="1059024" cy="1144690"/>
          </a:xfrm>
          <a:prstGeom prst="rect">
            <a:avLst/>
          </a:prstGeom>
        </p:spPr>
      </p:pic>
      <p:pic>
        <p:nvPicPr>
          <p:cNvPr id="6" name="Picture 5" descr="ResearchPapCov.jpg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7008" y="4843202"/>
            <a:ext cx="1175445" cy="15212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ResearchPromptsCov.jpg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912" y="4700945"/>
            <a:ext cx="1285365" cy="1663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9125" y="460376"/>
            <a:ext cx="8064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/>
              <a:t>You MUST include an in-text citation ANY time you use information from an outside source, whether it is paraphrase or a direct quote.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496923"/>
            <a:ext cx="76023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An in-text citation appears in parentheses at the end of the sentence.</a:t>
            </a:r>
          </a:p>
          <a:p>
            <a:pPr algn="ctr"/>
            <a:endParaRPr lang="en-US" sz="5000"/>
          </a:p>
          <a:p>
            <a:pPr algn="ctr"/>
            <a:r>
              <a:rPr lang="en-US" sz="5000">
                <a:solidFill>
                  <a:srgbClr val="008000"/>
                </a:solidFill>
              </a:rPr>
              <a:t>The study showed more than a ten percent increase </a:t>
            </a:r>
            <a:r>
              <a:rPr lang="en-US" sz="5000">
                <a:solidFill>
                  <a:srgbClr val="FF0000"/>
                </a:solidFill>
              </a:rPr>
              <a:t>(Smith 22)</a:t>
            </a:r>
            <a:r>
              <a:rPr lang="en-US" sz="5000">
                <a:solidFill>
                  <a:srgbClr val="008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/>
              <a:t>The in-text citation begins with the author’s last name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  <a:p>
            <a:pPr algn="ctr"/>
            <a:r>
              <a:rPr lang="en-US" sz="5000">
                <a:solidFill>
                  <a:srgbClr val="008000"/>
                </a:solidFill>
              </a:rPr>
              <a:t>(</a:t>
            </a:r>
            <a:r>
              <a:rPr lang="en-US" sz="5000">
                <a:solidFill>
                  <a:srgbClr val="FF0000"/>
                </a:solidFill>
              </a:rPr>
              <a:t>Smith</a:t>
            </a:r>
            <a:r>
              <a:rPr lang="en-US" sz="5000">
                <a:solidFill>
                  <a:srgbClr val="008000"/>
                </a:solidFill>
              </a:rPr>
              <a:t> 22)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a page number is available, list it after the author’s name. Do not use a comma between the name and page number.</a:t>
            </a:r>
          </a:p>
          <a:p>
            <a:pPr algn="ctr"/>
            <a:endParaRPr lang="en-US" sz="3200"/>
          </a:p>
          <a:p>
            <a:pPr algn="ctr"/>
            <a:r>
              <a:rPr lang="en-US" sz="5000">
                <a:solidFill>
                  <a:srgbClr val="008000"/>
                </a:solidFill>
              </a:rPr>
              <a:t>(Smith </a:t>
            </a:r>
            <a:r>
              <a:rPr lang="en-US" sz="5000">
                <a:solidFill>
                  <a:srgbClr val="FF0000"/>
                </a:solidFill>
              </a:rPr>
              <a:t>22</a:t>
            </a:r>
            <a:r>
              <a:rPr lang="en-US" sz="5000">
                <a:solidFill>
                  <a:srgbClr val="008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there are two or three authors, list them all.</a:t>
            </a:r>
          </a:p>
          <a:p>
            <a:pPr algn="ctr"/>
            <a:endParaRPr lang="en-US" sz="5000"/>
          </a:p>
          <a:p>
            <a:pPr algn="ctr"/>
            <a:r>
              <a:rPr lang="en-US" sz="4500">
                <a:solidFill>
                  <a:srgbClr val="008000"/>
                </a:solidFill>
              </a:rPr>
              <a:t>(</a:t>
            </a:r>
            <a:r>
              <a:rPr lang="en-US" sz="4500">
                <a:solidFill>
                  <a:srgbClr val="FF0000"/>
                </a:solidFill>
              </a:rPr>
              <a:t>Smith and Luke</a:t>
            </a:r>
            <a:r>
              <a:rPr lang="en-US" sz="4500">
                <a:solidFill>
                  <a:srgbClr val="008000"/>
                </a:solidFill>
              </a:rPr>
              <a:t> 22)</a:t>
            </a:r>
          </a:p>
          <a:p>
            <a:pPr algn="ctr"/>
            <a:r>
              <a:rPr lang="en-US" sz="4500">
                <a:solidFill>
                  <a:srgbClr val="008000"/>
                </a:solidFill>
              </a:rPr>
              <a:t> </a:t>
            </a:r>
          </a:p>
          <a:p>
            <a:pPr algn="ctr"/>
            <a:r>
              <a:rPr lang="en-US" sz="4500">
                <a:solidFill>
                  <a:srgbClr val="008000"/>
                </a:solidFill>
              </a:rPr>
              <a:t>(</a:t>
            </a:r>
            <a:r>
              <a:rPr lang="en-US" sz="4500">
                <a:solidFill>
                  <a:srgbClr val="FF0000"/>
                </a:solidFill>
              </a:rPr>
              <a:t>Smith, Luke, and Perro</a:t>
            </a:r>
            <a:r>
              <a:rPr lang="en-US" sz="4500">
                <a:solidFill>
                  <a:srgbClr val="008000"/>
                </a:solidFill>
              </a:rPr>
              <a:t> 22)</a:t>
            </a:r>
            <a:endParaRPr lang="en-US" sz="5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there are more than three authors, use the first author’s last name and</a:t>
            </a:r>
          </a:p>
          <a:p>
            <a:pPr algn="ctr"/>
            <a:r>
              <a:rPr lang="en-US" sz="5000"/>
              <a:t> “et al.” which means “and others.”</a:t>
            </a:r>
          </a:p>
          <a:p>
            <a:pPr algn="ctr"/>
            <a:endParaRPr lang="en-US" sz="1900"/>
          </a:p>
          <a:p>
            <a:pPr algn="ctr"/>
            <a:r>
              <a:rPr lang="en-US" sz="5000">
                <a:solidFill>
                  <a:srgbClr val="008000"/>
                </a:solidFill>
              </a:rPr>
              <a:t>(</a:t>
            </a:r>
            <a:r>
              <a:rPr lang="en-US" sz="5000">
                <a:solidFill>
                  <a:srgbClr val="FF0000"/>
                </a:solidFill>
              </a:rPr>
              <a:t>Smith et al. </a:t>
            </a:r>
            <a:r>
              <a:rPr lang="en-US" sz="5000">
                <a:solidFill>
                  <a:srgbClr val="008000"/>
                </a:solidFill>
              </a:rPr>
              <a:t>22)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423305"/>
            <a:ext cx="76023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/>
              <a:t>If your source does not include the author’s name, use the name of the organization that produced the source.</a:t>
            </a:r>
          </a:p>
          <a:p>
            <a:pPr algn="ctr"/>
            <a:endParaRPr lang="en-US" sz="5000">
              <a:solidFill>
                <a:srgbClr val="008000"/>
              </a:solidFill>
            </a:endParaRPr>
          </a:p>
          <a:p>
            <a:pPr algn="ctr"/>
            <a:r>
              <a:rPr lang="en-US" sz="5000">
                <a:solidFill>
                  <a:srgbClr val="008000"/>
                </a:solidFill>
              </a:rPr>
              <a:t>(</a:t>
            </a:r>
            <a:r>
              <a:rPr lang="en-US" sz="5000">
                <a:solidFill>
                  <a:srgbClr val="FF0000"/>
                </a:solidFill>
              </a:rPr>
              <a:t>USDA</a:t>
            </a:r>
            <a:r>
              <a:rPr lang="en-US" sz="5000">
                <a:solidFill>
                  <a:srgbClr val="008000"/>
                </a:solidFill>
              </a:rPr>
              <a:t> 22)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2" y="791396"/>
            <a:ext cx="76023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/>
              <a:t>If the organization is not credited as the author, use the title of the source. Titles are always in quotation marks</a:t>
            </a:r>
          </a:p>
          <a:p>
            <a:pPr algn="ctr"/>
            <a:endParaRPr lang="en-US" sz="3400">
              <a:solidFill>
                <a:srgbClr val="008000"/>
              </a:solidFill>
            </a:endParaRPr>
          </a:p>
          <a:p>
            <a:pPr algn="ctr"/>
            <a:r>
              <a:rPr lang="en-US" sz="3900">
                <a:solidFill>
                  <a:srgbClr val="008000"/>
                </a:solidFill>
              </a:rPr>
              <a:t>(</a:t>
            </a:r>
            <a:r>
              <a:rPr lang="en-US" sz="3900">
                <a:solidFill>
                  <a:srgbClr val="FF0000"/>
                </a:solidFill>
              </a:rPr>
              <a:t>“Obesity Rates in Children”</a:t>
            </a:r>
            <a:r>
              <a:rPr lang="en-US" sz="3900">
                <a:solidFill>
                  <a:srgbClr val="008000"/>
                </a:solidFill>
              </a:rPr>
              <a:t> 22)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112</TotalTime>
  <Words>388</Words>
  <Application>Microsoft Macintosh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Brush Script MT</vt:lpstr>
      <vt:lpstr>Calisto MT</vt:lpstr>
      <vt:lpstr>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 Torres</dc:creator>
  <cp:lastModifiedBy>LaShonda Golden</cp:lastModifiedBy>
  <cp:revision>14</cp:revision>
  <dcterms:created xsi:type="dcterms:W3CDTF">2015-02-02T20:49:19Z</dcterms:created>
  <dcterms:modified xsi:type="dcterms:W3CDTF">2019-02-20T13:53:53Z</dcterms:modified>
</cp:coreProperties>
</file>